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5" r:id="rId2"/>
    <p:sldId id="266" r:id="rId3"/>
    <p:sldId id="277" r:id="rId4"/>
    <p:sldId id="260" r:id="rId5"/>
    <p:sldId id="261" r:id="rId6"/>
    <p:sldId id="267" r:id="rId7"/>
    <p:sldId id="257" r:id="rId8"/>
    <p:sldId id="272" r:id="rId9"/>
    <p:sldId id="259" r:id="rId10"/>
    <p:sldId id="256" r:id="rId11"/>
    <p:sldId id="273" r:id="rId12"/>
    <p:sldId id="263" r:id="rId13"/>
    <p:sldId id="264" r:id="rId14"/>
    <p:sldId id="280" r:id="rId15"/>
    <p:sldId id="279" r:id="rId16"/>
    <p:sldId id="281" r:id="rId17"/>
    <p:sldId id="275" r:id="rId18"/>
    <p:sldId id="274" r:id="rId19"/>
    <p:sldId id="268" r:id="rId20"/>
    <p:sldId id="269" r:id="rId21"/>
    <p:sldId id="270" r:id="rId22"/>
    <p:sldId id="27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52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75D55-7063-424D-BD6C-4FDA0E2E98AD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F50FD-6C07-4096-9CB7-A3240B10A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E5355-EE8C-4766-B2B2-8ECB190D33A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DD59-B915-4439-80E9-8740C309E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E5355-EE8C-4766-B2B2-8ECB190D33A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DD59-B915-4439-80E9-8740C309E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E5355-EE8C-4766-B2B2-8ECB190D33A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DD59-B915-4439-80E9-8740C309E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E5355-EE8C-4766-B2B2-8ECB190D33A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DD59-B915-4439-80E9-8740C309E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E5355-EE8C-4766-B2B2-8ECB190D33A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DD59-B915-4439-80E9-8740C309E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E5355-EE8C-4766-B2B2-8ECB190D33A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DD59-B915-4439-80E9-8740C309E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E5355-EE8C-4766-B2B2-8ECB190D33A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DD59-B915-4439-80E9-8740C309E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E5355-EE8C-4766-B2B2-8ECB190D33A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DD59-B915-4439-80E9-8740C309E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E5355-EE8C-4766-B2B2-8ECB190D33A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DD59-B915-4439-80E9-8740C309E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E5355-EE8C-4766-B2B2-8ECB190D33A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DD59-B915-4439-80E9-8740C309E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E5355-EE8C-4766-B2B2-8ECB190D33A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DD59-B915-4439-80E9-8740C309E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E5355-EE8C-4766-B2B2-8ECB190D33A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FDD59-B915-4439-80E9-8740C309E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35696" y="494778"/>
            <a:ext cx="7860003" cy="574944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8"/>
          <p:cNvGrpSpPr/>
          <p:nvPr/>
        </p:nvGrpSpPr>
        <p:grpSpPr>
          <a:xfrm>
            <a:off x="1524001" y="1319408"/>
            <a:ext cx="6019799" cy="4088868"/>
            <a:chOff x="1524001" y="1219200"/>
            <a:chExt cx="6019799" cy="4088868"/>
          </a:xfrm>
        </p:grpSpPr>
        <p:sp>
          <p:nvSpPr>
            <p:cNvPr id="7" name="Rectangle 6"/>
            <p:cNvSpPr/>
            <p:nvPr/>
          </p:nvSpPr>
          <p:spPr>
            <a:xfrm>
              <a:off x="1524001" y="1219200"/>
              <a:ext cx="6019799" cy="408886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Pie 14"/>
            <p:cNvSpPr/>
            <p:nvPr/>
          </p:nvSpPr>
          <p:spPr>
            <a:xfrm rot="10800000">
              <a:off x="6096000" y="1613770"/>
              <a:ext cx="1053230" cy="1053230"/>
            </a:xfrm>
            <a:prstGeom prst="pi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Pie 15"/>
            <p:cNvSpPr/>
            <p:nvPr/>
          </p:nvSpPr>
          <p:spPr>
            <a:xfrm rot="10800000" flipV="1">
              <a:off x="6096001" y="3810000"/>
              <a:ext cx="1053230" cy="1053230"/>
            </a:xfrm>
            <a:prstGeom prst="pi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Pie 16"/>
            <p:cNvSpPr/>
            <p:nvPr/>
          </p:nvSpPr>
          <p:spPr>
            <a:xfrm rot="5400000">
              <a:off x="2070970" y="1613770"/>
              <a:ext cx="1053230" cy="1053230"/>
            </a:xfrm>
            <a:prstGeom prst="pi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Pie 17"/>
            <p:cNvSpPr/>
            <p:nvPr/>
          </p:nvSpPr>
          <p:spPr>
            <a:xfrm>
              <a:off x="2070970" y="3810000"/>
              <a:ext cx="1053230" cy="1053230"/>
            </a:xfrm>
            <a:prstGeom prst="pi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3059482" y="2502074"/>
            <a:ext cx="3020378" cy="156966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9600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b="1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image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46" y="2549236"/>
            <a:ext cx="8077200" cy="3966362"/>
          </a:xfrm>
          <a:prstGeom prst="rect">
            <a:avLst/>
          </a:prstGeom>
        </p:spPr>
      </p:pic>
      <p:sp>
        <p:nvSpPr>
          <p:cNvPr id="4" name="Frame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30495" y="408955"/>
            <a:ext cx="5222905" cy="206210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১৮২৭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ব্রি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টিশ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বিজ্ঞানী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ডাল্টন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৩6টি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মৌলকে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বিচিত্র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প্রতীকের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সারিতে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৯টি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৪টি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সারির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সারণি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প্রকাশ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57200" y="381000"/>
            <a:ext cx="2133600" cy="2223654"/>
            <a:chOff x="457200" y="381000"/>
            <a:chExt cx="2133600" cy="2223654"/>
          </a:xfrm>
        </p:grpSpPr>
        <p:pic>
          <p:nvPicPr>
            <p:cNvPr id="5" name="Picture 4" descr="john dalton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" y="381000"/>
              <a:ext cx="2133600" cy="21336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685800" y="2081434"/>
              <a:ext cx="182614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1766 - 1844</a:t>
              </a:r>
              <a:endPara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905000"/>
            <a:ext cx="7382996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rame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803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28600" y="247650"/>
            <a:ext cx="1527982" cy="1733550"/>
            <a:chOff x="228600" y="247650"/>
            <a:chExt cx="1527982" cy="1733550"/>
          </a:xfrm>
        </p:grpSpPr>
        <p:pic>
          <p:nvPicPr>
            <p:cNvPr id="4" name="Picture 3" descr="Dobereiner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8600" y="247650"/>
              <a:ext cx="1524000" cy="165735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28600" y="1519535"/>
              <a:ext cx="15279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১৭৮০ - ১৮৪৯</a:t>
              </a:r>
              <a:endParaRPr lang="en-US" sz="2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752600" y="351472"/>
            <a:ext cx="7031092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১৮২৯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জার্মান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বিজ্ঞানী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জে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ডব্লিউ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ডোবেরাইনার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ত্রয়ী</a:t>
            </a:r>
            <a:endParaRPr lang="en-US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সূত্র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সূত্রানুসারে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দুইটি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মৌলের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পারমা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ণ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বিক</a:t>
            </a:r>
            <a:endParaRPr lang="en-US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ভরের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গড়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অন্য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মৌলের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পারমানবিক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ভরের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সমান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799px-PTE-Law_of_Octaves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3200400"/>
            <a:ext cx="7610475" cy="25146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04800" y="284018"/>
            <a:ext cx="2053590" cy="2916382"/>
            <a:chOff x="2971800" y="0"/>
            <a:chExt cx="2053590" cy="2916382"/>
          </a:xfrm>
        </p:grpSpPr>
        <p:pic>
          <p:nvPicPr>
            <p:cNvPr id="6" name="Picture 5" descr="John Alexander Reina Newlands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71800" y="0"/>
              <a:ext cx="2053590" cy="2828354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3169281" y="2085385"/>
              <a:ext cx="1707519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জন</a:t>
              </a:r>
              <a:r>
                <a:rPr lang="en-US" sz="24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নিউল্যান্ড</a:t>
              </a:r>
              <a:endParaRPr lang="en-US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24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1837 – 1898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870555" y="417255"/>
            <a:ext cx="5658921" cy="25545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১৮৬৪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ইংরেজ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বিজ্ঞানী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নিউল্যান্ড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৫৬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মৌলকে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অনুযায়ী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সাজিয়ে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অষ্টম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মৌলসমূহের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ভৌত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রাসায়নিক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ধর্মে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মিল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ভিত্তিতে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তিনি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অষ্টক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তত্ত্ব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প্রস্থাব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Frame 8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803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685800"/>
            <a:ext cx="8222123" cy="646331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নিউল্যান্ড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৫৬টি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মৌলকে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গঠিত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পর্যায়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সারণি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rame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803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5" descr="Newlands_periodiska_system_186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786" y="1600202"/>
            <a:ext cx="8494414" cy="24383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0600" y="4343400"/>
            <a:ext cx="6367449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কিন্তু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ক্যালসিয়ামের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(Ca)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সমস্যা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সৃষ্টি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8592" y="5257800"/>
            <a:ext cx="8374408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২০টি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মৌলের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দিতে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সারণি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সফল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হয়নি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876800" y="2286000"/>
            <a:ext cx="3425938" cy="3890665"/>
            <a:chOff x="3657600" y="914400"/>
            <a:chExt cx="3425938" cy="3890665"/>
          </a:xfrm>
        </p:grpSpPr>
        <p:pic>
          <p:nvPicPr>
            <p:cNvPr id="4" name="Picture 5" descr="Meyer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962400" y="914400"/>
              <a:ext cx="2628900" cy="3409950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3657600" y="4343400"/>
              <a:ext cx="342593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জে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. 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লুথার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মেয়র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(১৮৩০ – ১৮৯৫)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09600" y="2286000"/>
            <a:ext cx="3733800" cy="3790950"/>
            <a:chOff x="4038600" y="1847850"/>
            <a:chExt cx="3733800" cy="3790950"/>
          </a:xfrm>
        </p:grpSpPr>
        <p:pic>
          <p:nvPicPr>
            <p:cNvPr id="9" name="Picture 4" descr="Mendeleev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68800" y="1847850"/>
              <a:ext cx="3098800" cy="3181350"/>
            </a:xfrm>
            <a:prstGeom prst="rect">
              <a:avLst/>
            </a:prstGeom>
            <a:noFill/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4038600" y="4876800"/>
              <a:ext cx="3733800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/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দিমিদ্রি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ম্যান্ডেলিফ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(1834 – 1907)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72142" y="381000"/>
            <a:ext cx="8608447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১৮৬৯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রুশ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বিজ্ঞানী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ম্যান্ডেলিফ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জার্মান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বিজ্ঞানী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লুথার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মেয়র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পৃথক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পৃথকভাবে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একই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ধর্মবিশিষ্ট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মৌলকে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সমশ্রেণিভূক্ত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প্রয়াসে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মৌলসমূহের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প্রকাশ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9064" y="304800"/>
            <a:ext cx="8015336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পরবর্তীতে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রুশ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বিজ্ঞানী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ম্যান্ডেলিফ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পারমাণবিক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ভরের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ভিত্তিতে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৬৭টি </a:t>
            </a:r>
          </a:p>
          <a:p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মৌল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পর্যায়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সারণি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প্রবর্তন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যার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৬৩টি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মৌল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আবিষ্কৃত</a:t>
            </a:r>
            <a:endParaRPr lang="en-US" sz="3200" spc="-15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হয়েছিল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আর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বাকি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৪টি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মৌল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তখনও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আবিষ্কৃত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হয়নি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spc="-1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976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 descr="Mendeleev's_1869_periodic_tab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05000"/>
            <a:ext cx="7315199" cy="464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ortPT10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782" y="1164878"/>
            <a:ext cx="7150218" cy="55407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1667" y="381000"/>
            <a:ext cx="8547533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1871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রুশ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বিজ্ঞানী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ম্যান্ডেলিফ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কতৃক সংশোধিত পর্যায় সারণি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rame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85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505200"/>
            <a:ext cx="8155406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8"/>
          <p:cNvGrpSpPr/>
          <p:nvPr/>
        </p:nvGrpSpPr>
        <p:grpSpPr>
          <a:xfrm>
            <a:off x="314325" y="228600"/>
            <a:ext cx="3114675" cy="3253154"/>
            <a:chOff x="5562600" y="-152400"/>
            <a:chExt cx="3114675" cy="3253154"/>
          </a:xfrm>
        </p:grpSpPr>
        <p:pic>
          <p:nvPicPr>
            <p:cNvPr id="5" name="Picture 4" descr="Moseley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62600" y="-152400"/>
              <a:ext cx="3114675" cy="2847975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>
            <a:xfrm>
              <a:off x="5791200" y="2700644"/>
              <a:ext cx="2736647" cy="40011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bn-BD" sz="20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হেনরি মোসলে </a:t>
              </a:r>
              <a:r>
                <a:rPr lang="en-US" sz="20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(1887 – 1915)</a:t>
              </a:r>
              <a:endParaRPr lang="en-US" sz="2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429000" y="732472"/>
            <a:ext cx="5562599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১৯১৩ সালে ব্রিটিশ বিজ্ঞানী হেনরি মোসলে</a:t>
            </a:r>
          </a:p>
          <a:p>
            <a:r>
              <a:rPr lang="en-US" sz="3000" dirty="0" smtClean="0"/>
              <a:t>X-ray spectrum</a:t>
            </a:r>
            <a:r>
              <a:rPr lang="bn-BD" sz="3000" dirty="0" smtClean="0"/>
              <a:t>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সম্পর্কে পরীক্ষা করতে </a:t>
            </a:r>
          </a:p>
          <a:p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গিয়ে মৌলের পারমাণবিক সংখ্যার ধারনা দেন। 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eriodic_Table lit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866196"/>
            <a:ext cx="8382000" cy="4229804"/>
          </a:xfrm>
          <a:prstGeom prst="rect">
            <a:avLst/>
          </a:prstGeom>
        </p:spPr>
      </p:pic>
      <p:sp>
        <p:nvSpPr>
          <p:cNvPr id="5" name="Frame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803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457200"/>
            <a:ext cx="8153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spc="-150" dirty="0" smtClean="0">
                <a:latin typeface="NikoshBAN" pitchFamily="2" charset="0"/>
                <a:cs typeface="NikoshBAN" pitchFamily="2" charset="0"/>
              </a:rPr>
              <a:t>পরবর্তীতে ম্যান্ডেলিফের আধুনিক পর্যায় সারণিতে পারমাণবিক সংখ্যার</a:t>
            </a:r>
          </a:p>
          <a:p>
            <a:r>
              <a:rPr lang="bn-BD" sz="3200" spc="-150" dirty="0" smtClean="0">
                <a:latin typeface="NikoshBAN" pitchFamily="2" charset="0"/>
                <a:cs typeface="NikoshBAN" pitchFamily="2" charset="0"/>
              </a:rPr>
              <a:t>ধারনা ব্যবহার করে পর্যায় সূত্রের সর্বশেষ (২০১২)সংশোধিত রূপ।</a:t>
            </a:r>
            <a:endParaRPr lang="en-US" sz="3200" spc="-15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2667000" y="-76200"/>
            <a:ext cx="3810000" cy="1371600"/>
            <a:chOff x="1295400" y="533400"/>
            <a:chExt cx="3810000" cy="1371600"/>
          </a:xfr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grpSpPr>
        <p:sp>
          <p:nvSpPr>
            <p:cNvPr id="30" name="Round Single Corner Rectangle 81"/>
            <p:cNvSpPr/>
            <p:nvPr/>
          </p:nvSpPr>
          <p:spPr>
            <a:xfrm flipH="1" flipV="1">
              <a:off x="1295400" y="533400"/>
              <a:ext cx="3810000" cy="1371600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054894" y="914400"/>
              <a:ext cx="2468946" cy="92333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দলীয়</a:t>
              </a:r>
              <a:r>
                <a:rPr lang="en-US" sz="54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54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কাজ</a:t>
              </a:r>
              <a:endParaRPr lang="en-US" sz="5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5" name="Picture 4" descr="Newla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2133600"/>
            <a:ext cx="5338618" cy="2590800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600200" y="2179711"/>
          <a:ext cx="228600" cy="250952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28600"/>
              </a:tblGrid>
              <a:tr h="31369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</a:tr>
              <a:tr h="31369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/>
                </a:tc>
              </a:tr>
              <a:tr h="31369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</a:tr>
              <a:tr h="31369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/>
                </a:tc>
              </a:tr>
              <a:tr h="31369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/>
                </a:tc>
              </a:tr>
              <a:tr h="31369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6</a:t>
                      </a:r>
                      <a:endParaRPr lang="en-US" sz="1200" dirty="0"/>
                    </a:p>
                  </a:txBody>
                  <a:tcPr/>
                </a:tc>
              </a:tr>
              <a:tr h="31369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7</a:t>
                      </a:r>
                      <a:endParaRPr lang="en-US" sz="1200" dirty="0"/>
                    </a:p>
                  </a:txBody>
                  <a:tcPr/>
                </a:tc>
              </a:tr>
              <a:tr h="31369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8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82280" y="1447800"/>
            <a:ext cx="608532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নিচের তালিকাটি দেখে নিচের প্রশ্নের উত্তর দাও।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4800600"/>
            <a:ext cx="568777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মৌলসমূহকে কী নিয়মে সাজানো হয়েছে?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576" y="5334000"/>
            <a:ext cx="726833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 তালিকাটি কোন বিজ্ঞানীর প্রস্তাবের সাথে মিল রয়েছে?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1797943"/>
            <a:ext cx="35349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সিনিয়র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1200" y="2366506"/>
            <a:ext cx="46410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নিউ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মডেল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বহুমুখী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64340" y="2935069"/>
            <a:ext cx="52245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শুক্রাবাদ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মোহাম্মদপুর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ঢাকা-১২০৭।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1167825"/>
            <a:ext cx="51443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এ,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খায়রুল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আলম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-1219200" y="228600"/>
            <a:ext cx="2514600" cy="5029200"/>
          </a:xfrm>
          <a:prstGeom prst="ellipse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396522" y="4092714"/>
            <a:ext cx="33201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নবম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*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39322" y="4724400"/>
            <a:ext cx="44614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চতুর্থ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*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পর্যায়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সারণি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3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2667000" y="609600"/>
            <a:ext cx="3810000" cy="1066800"/>
            <a:chOff x="1295400" y="533400"/>
            <a:chExt cx="3810000" cy="1371600"/>
          </a:xfr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5400000" scaled="0"/>
          </a:gradFill>
        </p:grpSpPr>
        <p:sp>
          <p:nvSpPr>
            <p:cNvPr id="9" name="Round Single Corner Rectangle 81"/>
            <p:cNvSpPr/>
            <p:nvPr/>
          </p:nvSpPr>
          <p:spPr>
            <a:xfrm flipH="1" flipV="1">
              <a:off x="1295400" y="533400"/>
              <a:ext cx="3810000" cy="1371600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14062" y="619890"/>
              <a:ext cx="1824538" cy="1187138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মূল্যায়ন</a:t>
              </a:r>
              <a:endParaRPr lang="en-US" sz="5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072542" y="2133600"/>
            <a:ext cx="34900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পর্যায় সারণি কী ?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72542" y="3048000"/>
            <a:ext cx="33089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অষ্টক তত্ত্বটি বল।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2542" y="3962400"/>
            <a:ext cx="30396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৩।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ত্রয়ী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সূত্রটি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2667000" y="381000"/>
            <a:ext cx="3810000" cy="1371600"/>
            <a:chOff x="1295400" y="533400"/>
            <a:chExt cx="3810000" cy="1371600"/>
          </a:xfrm>
          <a:gradFill>
            <a:gsLst>
              <a:gs pos="0">
                <a:schemeClr val="bg1">
                  <a:lumMod val="50000"/>
                </a:schemeClr>
              </a:gs>
              <a:gs pos="0">
                <a:schemeClr val="bg1">
                  <a:lumMod val="50000"/>
                </a:schemeClr>
              </a:gs>
              <a:gs pos="78000">
                <a:schemeClr val="bg1">
                  <a:lumMod val="6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11" name="Round Single Corner Rectangle 81"/>
            <p:cNvSpPr/>
            <p:nvPr/>
          </p:nvSpPr>
          <p:spPr>
            <a:xfrm flipH="1" flipV="1">
              <a:off x="1295400" y="533400"/>
              <a:ext cx="3810000" cy="1371600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054894" y="676870"/>
              <a:ext cx="2626040" cy="92333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বাড়ির</a:t>
              </a:r>
              <a:r>
                <a:rPr lang="en-US" sz="54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54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কাজ</a:t>
              </a:r>
              <a:endParaRPr lang="en-US" sz="5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838200" y="2895600"/>
            <a:ext cx="774603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“ম্যান্ডেলিফকে আধুনিক পর্যায় সারণির জনক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বলা হয়” উক্তিটি বিশ্লেষণ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5800" y="1828800"/>
            <a:ext cx="75055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Thank you all</a:t>
            </a:r>
            <a:endParaRPr lang="en-US" sz="9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19546" y="3733800"/>
            <a:ext cx="1210588" cy="1015663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latin typeface="Arial" pitchFamily="34" charset="0"/>
              </a:rPr>
              <a:t>Ge</a:t>
            </a:r>
            <a:endParaRPr lang="en-US" sz="6000" dirty="0">
              <a:latin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0573" y="3733800"/>
            <a:ext cx="912429" cy="1015663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US" sz="6000" dirty="0" smtClean="0">
                <a:latin typeface="Arial" pitchFamily="34" charset="0"/>
              </a:rPr>
              <a:t>Ni</a:t>
            </a:r>
            <a:endParaRPr lang="en-US" sz="6000" dirty="0">
              <a:latin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4973" y="3733800"/>
            <a:ext cx="740908" cy="1015663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6000" dirty="0" smtClean="0">
                <a:latin typeface="Arial" pitchFamily="34" charset="0"/>
              </a:rPr>
              <a:t>U</a:t>
            </a:r>
            <a:endParaRPr lang="en-US" sz="6000" dirty="0">
              <a:latin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26973" y="3733800"/>
            <a:ext cx="697627" cy="1015663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6000" dirty="0" smtClean="0">
                <a:latin typeface="Arial" pitchFamily="34" charset="0"/>
              </a:rPr>
              <a:t>S</a:t>
            </a:r>
            <a:endParaRPr lang="en-US" sz="60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952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ushod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67590"/>
            <a:ext cx="5254752" cy="5185610"/>
          </a:xfrm>
          <a:prstGeom prst="rect">
            <a:avLst/>
          </a:prstGeom>
        </p:spPr>
      </p:pic>
      <p:pic>
        <p:nvPicPr>
          <p:cNvPr id="4" name="Picture 3" descr="Copy of old_man_walking_slow.ps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636359" y="-457200"/>
            <a:ext cx="2869841" cy="4444445"/>
          </a:xfrm>
          <a:prstGeom prst="rect">
            <a:avLst/>
          </a:prstGeom>
        </p:spPr>
      </p:pic>
      <p:pic>
        <p:nvPicPr>
          <p:cNvPr id="5" name="Picture 4" descr="Animated-gif-question-mark-in-flashing-head-picture-moving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990600"/>
            <a:ext cx="1657350" cy="1657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6400" y="171271"/>
            <a:ext cx="5557932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ছড়িয়ে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ছিটিয়ে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থাকা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ঔষধগুলো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প্রয়োজনীয়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ঔষধ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সহজে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নেয়া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59259E-6 L -0.30139 0.375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" y="1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acking book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446" y="1143000"/>
            <a:ext cx="8206154" cy="5334000"/>
          </a:xfrm>
          <a:prstGeom prst="rect">
            <a:avLst/>
          </a:prstGeom>
        </p:spPr>
      </p:pic>
      <p:pic>
        <p:nvPicPr>
          <p:cNvPr id="6" name="Picture 5" descr="old_man_walking_slow.ps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828800"/>
            <a:ext cx="2869841" cy="4444445"/>
          </a:xfrm>
          <a:prstGeom prst="rect">
            <a:avLst/>
          </a:prstGeom>
        </p:spPr>
      </p:pic>
      <p:pic>
        <p:nvPicPr>
          <p:cNvPr id="7" name="Picture 6" descr="Animated-gif-question-mark-in-flashing-head-picture-moving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752600" y="1524000"/>
            <a:ext cx="762000" cy="76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76400" y="247471"/>
            <a:ext cx="5266185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ছড়িয়ে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ছিটিয়ে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থাকা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বইগুলো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প্রয়োজনীয়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সহজে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নেয়া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oolshelf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179914"/>
            <a:ext cx="6248400" cy="5220886"/>
          </a:xfrm>
          <a:prstGeom prst="rect">
            <a:avLst/>
          </a:prstGeom>
        </p:spPr>
      </p:pic>
      <p:sp>
        <p:nvSpPr>
          <p:cNvPr id="3" name="Frame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803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9310" y="304800"/>
            <a:ext cx="6021200" cy="70788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পর্যায়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সারণির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পটভূমি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Box 86"/>
          <p:cNvSpPr txBox="1"/>
          <p:nvPr/>
        </p:nvSpPr>
        <p:spPr>
          <a:xfrm>
            <a:off x="690816" y="2061411"/>
            <a:ext cx="3855543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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90816" y="3733800"/>
            <a:ext cx="5607625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ত্রয়ী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সূত্র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এবং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অষ্টক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তত্ত্ব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বলতে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পারবে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।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" name="Group 13"/>
          <p:cNvGrpSpPr/>
          <p:nvPr/>
        </p:nvGrpSpPr>
        <p:grpSpPr>
          <a:xfrm>
            <a:off x="2895600" y="381000"/>
            <a:ext cx="3810000" cy="1371600"/>
            <a:chOff x="1295400" y="533400"/>
            <a:chExt cx="3810000" cy="1371600"/>
          </a:xfrm>
        </p:grpSpPr>
        <p:sp>
          <p:nvSpPr>
            <p:cNvPr id="82" name="Round Single Corner Rectangle 81"/>
            <p:cNvSpPr/>
            <p:nvPr/>
          </p:nvSpPr>
          <p:spPr>
            <a:xfrm flipH="1" flipV="1">
              <a:off x="1295400" y="533400"/>
              <a:ext cx="3810000" cy="1371600"/>
            </a:xfrm>
            <a:prstGeom prst="flowChartAlternateProcess">
              <a:avLst/>
            </a:prstGeom>
            <a:gradFill flip="none" rotWithShape="1">
              <a:gsLst>
                <a:gs pos="82000">
                  <a:schemeClr val="bg2">
                    <a:lumMod val="75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054894" y="914400"/>
              <a:ext cx="229101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latin typeface="NikoshBAN" pitchFamily="2" charset="0"/>
                  <a:cs typeface="NikoshBAN" pitchFamily="2" charset="0"/>
                </a:rPr>
                <a:t>শিখন</a:t>
              </a:r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5400" dirty="0" err="1" smtClean="0">
                  <a:latin typeface="NikoshBAN" pitchFamily="2" charset="0"/>
                  <a:cs typeface="NikoshBAN" pitchFamily="2" charset="0"/>
                </a:rPr>
                <a:t>ফল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90816" y="2895600"/>
            <a:ext cx="4996819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পর্যায়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সারণি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কী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তা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বলতে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পারবে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।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4079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0" y="4761131"/>
            <a:ext cx="7375737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পর্যায়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সারণি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বিকাশের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পটভূমি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বর্ণনা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করতে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পারবে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।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8" grpId="0" animBg="1"/>
      <p:bldP spid="1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106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7868" y="990600"/>
            <a:ext cx="5024132" cy="206210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১৭৮৯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ফরাসি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বিজ্ঞানী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অ্যান্টিনিও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ল্যাভয়সিয়ে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সর্বপ্রথম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তখন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পর্যন্ত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জানা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৩৩টি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রাসায়নিক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পদার্থকে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৪টি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ভাগে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ভাগ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প্রকাশ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04800" y="533400"/>
            <a:ext cx="2755900" cy="3810000"/>
            <a:chOff x="304800" y="457200"/>
            <a:chExt cx="2755900" cy="3810000"/>
          </a:xfrm>
        </p:grpSpPr>
        <p:pic>
          <p:nvPicPr>
            <p:cNvPr id="4" name="Picture 3" descr="Lavoisier2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381000" y="457200"/>
              <a:ext cx="2679700" cy="381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TextBox 7"/>
            <p:cNvSpPr txBox="1"/>
            <p:nvPr/>
          </p:nvSpPr>
          <p:spPr>
            <a:xfrm>
              <a:off x="304800" y="3276600"/>
              <a:ext cx="2728632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অ্যান্টিনিও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ল্যাভয়সিয়ে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  (1743-1794)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81000" y="4713982"/>
            <a:ext cx="8446543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তাঁর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তালিকায়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মৌল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যৌগসমূহকে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একত্রিত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অবস্থায়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প্রবাহী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ধাতু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অধাতু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খনিজ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৪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ভাগে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বিভক্ত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91836" y="1157998"/>
          <a:ext cx="8229600" cy="524280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622271"/>
                <a:gridCol w="4607329"/>
              </a:tblGrid>
              <a:tr h="1189349">
                <a:tc>
                  <a:txBody>
                    <a:bodyPr/>
                    <a:lstStyle/>
                    <a:p>
                      <a:r>
                        <a:rPr lang="en-US" sz="2000" b="0" kern="1200" dirty="0" err="1" smtClean="0"/>
                        <a:t>Subftances</a:t>
                      </a:r>
                      <a:r>
                        <a:rPr lang="en-US" sz="2000" b="0" kern="1200" dirty="0" smtClean="0"/>
                        <a:t> </a:t>
                      </a:r>
                      <a:r>
                        <a:rPr lang="en-US" sz="2000" b="0" kern="1200" dirty="0" err="1" smtClean="0"/>
                        <a:t>fimples</a:t>
                      </a:r>
                      <a:r>
                        <a:rPr lang="en-US" sz="2000" b="0" kern="1200" dirty="0" smtClean="0"/>
                        <a:t> qui </a:t>
                      </a:r>
                      <a:r>
                        <a:rPr lang="en-US" sz="2000" b="0" kern="1200" dirty="0" err="1" smtClean="0"/>
                        <a:t>appartiennent</a:t>
                      </a:r>
                      <a:r>
                        <a:rPr lang="en-US" sz="2000" b="0" kern="1200" dirty="0" smtClean="0"/>
                        <a:t> aux </a:t>
                      </a:r>
                      <a:r>
                        <a:rPr lang="en-US" sz="2000" b="0" kern="1200" dirty="0" err="1" smtClean="0"/>
                        <a:t>trois</a:t>
                      </a:r>
                      <a:r>
                        <a:rPr lang="en-US" sz="2000" b="0" kern="1200" dirty="0" smtClean="0"/>
                        <a:t> </a:t>
                      </a:r>
                      <a:r>
                        <a:rPr lang="en-US" sz="2000" b="0" kern="1200" dirty="0" err="1" smtClean="0"/>
                        <a:t>règnes</a:t>
                      </a:r>
                      <a:r>
                        <a:rPr lang="en-US" sz="2000" b="0" kern="1200" dirty="0" smtClean="0"/>
                        <a:t> &amp; </a:t>
                      </a:r>
                      <a:r>
                        <a:rPr lang="en-US" sz="2000" b="0" kern="1200" dirty="0" err="1" smtClean="0"/>
                        <a:t>qu'on</a:t>
                      </a:r>
                      <a:r>
                        <a:rPr lang="en-US" sz="2000" b="0" kern="1200" dirty="0" smtClean="0"/>
                        <a:t> </a:t>
                      </a:r>
                      <a:r>
                        <a:rPr lang="en-US" sz="2000" b="0" kern="1200" dirty="0" err="1" smtClean="0"/>
                        <a:t>peut</a:t>
                      </a:r>
                      <a:r>
                        <a:rPr lang="en-US" sz="2000" b="0" kern="1200" dirty="0" smtClean="0"/>
                        <a:t> </a:t>
                      </a:r>
                      <a:r>
                        <a:rPr lang="en-US" sz="2000" b="0" kern="1200" dirty="0" err="1" smtClean="0"/>
                        <a:t>regarde</a:t>
                      </a:r>
                      <a:r>
                        <a:rPr lang="en-US" sz="2000" b="0" kern="1200" dirty="0" smtClean="0"/>
                        <a:t> </a:t>
                      </a:r>
                      <a:r>
                        <a:rPr lang="en-US" sz="2000" b="0" kern="1200" dirty="0" err="1" smtClean="0"/>
                        <a:t>comme</a:t>
                      </a:r>
                      <a:r>
                        <a:rPr lang="en-US" sz="2000" b="0" kern="1200" dirty="0" smtClean="0"/>
                        <a:t> les </a:t>
                      </a:r>
                      <a:r>
                        <a:rPr lang="en-US" sz="2000" b="0" kern="1200" dirty="0" err="1" smtClean="0"/>
                        <a:t>élémens</a:t>
                      </a:r>
                      <a:r>
                        <a:rPr lang="en-US" sz="2000" b="0" kern="1200" dirty="0" smtClean="0"/>
                        <a:t> des corps.</a:t>
                      </a:r>
                      <a:endParaRPr lang="en-US" sz="2000" b="0" dirty="0"/>
                    </a:p>
                  </a:txBody>
                  <a:tcPr marL="120468" marR="120468" marT="60234" marB="60234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/>
                        <a:t>  </a:t>
                      </a:r>
                      <a:r>
                        <a:rPr lang="en-US" sz="2400" b="0" dirty="0" err="1" smtClean="0"/>
                        <a:t>Lumière</a:t>
                      </a:r>
                      <a:r>
                        <a:rPr lang="en-US" sz="2400" b="0" dirty="0" smtClean="0"/>
                        <a:t>, </a:t>
                      </a:r>
                      <a:r>
                        <a:rPr lang="en-US" sz="2400" b="0" dirty="0" err="1" smtClean="0"/>
                        <a:t>Calorique</a:t>
                      </a:r>
                      <a:endParaRPr lang="en-US" sz="2400" b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/>
                        <a:t>  </a:t>
                      </a:r>
                      <a:r>
                        <a:rPr lang="en-US" sz="2400" b="0" dirty="0" err="1" smtClean="0"/>
                        <a:t>Oxygène</a:t>
                      </a:r>
                      <a:r>
                        <a:rPr lang="en-US" sz="2400" b="0" dirty="0" smtClean="0"/>
                        <a:t>, </a:t>
                      </a:r>
                      <a:r>
                        <a:rPr lang="en-US" sz="2400" b="0" dirty="0" err="1" smtClean="0"/>
                        <a:t>Azote</a:t>
                      </a:r>
                      <a:endParaRPr lang="en-US" sz="2400" b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/>
                        <a:t>  </a:t>
                      </a:r>
                      <a:r>
                        <a:rPr lang="en-US" sz="2400" b="0" dirty="0" err="1" smtClean="0"/>
                        <a:t>Hydrogène</a:t>
                      </a:r>
                      <a:endParaRPr lang="en-US" sz="1600" b="0" dirty="0" smtClean="0"/>
                    </a:p>
                  </a:txBody>
                  <a:tcPr marL="0" marR="0" marT="0" marB="0" anchor="ctr"/>
                </a:tc>
              </a:tr>
              <a:tr h="1342814">
                <a:tc>
                  <a:txBody>
                    <a:bodyPr/>
                    <a:lstStyle/>
                    <a:p>
                      <a:r>
                        <a:rPr lang="en-US" sz="2000" kern="1200" dirty="0" err="1" smtClean="0"/>
                        <a:t>Subftances</a:t>
                      </a:r>
                      <a:r>
                        <a:rPr lang="en-US" sz="2000" kern="1200" dirty="0" smtClean="0"/>
                        <a:t> </a:t>
                      </a:r>
                      <a:r>
                        <a:rPr lang="en-US" sz="2000" kern="1200" dirty="0" err="1" smtClean="0"/>
                        <a:t>fimples</a:t>
                      </a:r>
                      <a:r>
                        <a:rPr lang="en-US" sz="2000" kern="1200" dirty="0" smtClean="0"/>
                        <a:t> non </a:t>
                      </a:r>
                      <a:r>
                        <a:rPr lang="en-US" sz="2000" kern="1200" dirty="0" err="1" smtClean="0"/>
                        <a:t>métalliques</a:t>
                      </a:r>
                      <a:r>
                        <a:rPr lang="en-US" sz="2000" kern="1200" dirty="0" smtClean="0"/>
                        <a:t> </a:t>
                      </a:r>
                      <a:r>
                        <a:rPr lang="en-US" sz="2000" kern="1200" dirty="0" err="1" smtClean="0"/>
                        <a:t>oxidables</a:t>
                      </a:r>
                      <a:r>
                        <a:rPr lang="en-US" sz="2000" kern="1200" dirty="0" smtClean="0"/>
                        <a:t> &amp; </a:t>
                      </a:r>
                      <a:r>
                        <a:rPr lang="en-US" sz="2000" kern="1200" dirty="0" err="1" smtClean="0"/>
                        <a:t>acidifiables</a:t>
                      </a:r>
                      <a:endParaRPr lang="en-US" sz="2000" dirty="0"/>
                    </a:p>
                  </a:txBody>
                  <a:tcPr marL="120468" marR="120468" marT="60234" marB="60234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  </a:t>
                      </a:r>
                      <a:r>
                        <a:rPr lang="en-US" sz="2400" dirty="0" err="1" smtClean="0"/>
                        <a:t>Soufre</a:t>
                      </a:r>
                      <a:r>
                        <a:rPr lang="en-US" sz="2400" dirty="0" smtClean="0"/>
                        <a:t>,  </a:t>
                      </a:r>
                      <a:r>
                        <a:rPr lang="en-US" sz="2400" dirty="0" err="1" smtClean="0"/>
                        <a:t>Phofphore</a:t>
                      </a:r>
                      <a:r>
                        <a:rPr lang="en-US" sz="2400" dirty="0" smtClean="0"/>
                        <a:t> ,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  Carbone,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/>
                        <a:t>  Radical </a:t>
                      </a:r>
                      <a:r>
                        <a:rPr lang="en-US" sz="2400" dirty="0" err="1" smtClean="0"/>
                        <a:t>muriatique</a:t>
                      </a:r>
                      <a:r>
                        <a:rPr lang="en-US" sz="2400" dirty="0" smtClean="0"/>
                        <a:t>,   Radical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/>
                        <a:t>  </a:t>
                      </a:r>
                      <a:r>
                        <a:rPr lang="en-US" sz="2400" dirty="0" err="1" smtClean="0"/>
                        <a:t>fluorique</a:t>
                      </a:r>
                      <a:r>
                        <a:rPr lang="en-US" sz="2400" dirty="0" smtClean="0"/>
                        <a:t>,   Radical </a:t>
                      </a:r>
                      <a:r>
                        <a:rPr lang="en-US" sz="2400" dirty="0" err="1" smtClean="0"/>
                        <a:t>boracique</a:t>
                      </a:r>
                      <a:endParaRPr lang="en-US" sz="2000" dirty="0" smtClean="0"/>
                    </a:p>
                  </a:txBody>
                  <a:tcPr marL="0" marR="0" marT="0" marB="0" anchor="ctr"/>
                </a:tc>
              </a:tr>
              <a:tr h="1611376">
                <a:tc>
                  <a:txBody>
                    <a:bodyPr/>
                    <a:lstStyle/>
                    <a:p>
                      <a:r>
                        <a:rPr lang="en-US" sz="2000" kern="1200" dirty="0" err="1" smtClean="0"/>
                        <a:t>Subftances</a:t>
                      </a:r>
                      <a:r>
                        <a:rPr lang="en-US" sz="2000" kern="1200" dirty="0" smtClean="0"/>
                        <a:t> </a:t>
                      </a:r>
                      <a:r>
                        <a:rPr lang="en-US" sz="2000" kern="1200" dirty="0" err="1" smtClean="0"/>
                        <a:t>fimples</a:t>
                      </a:r>
                      <a:r>
                        <a:rPr lang="en-US" sz="2000" kern="1200" dirty="0" smtClean="0"/>
                        <a:t> </a:t>
                      </a:r>
                      <a:r>
                        <a:rPr lang="en-US" sz="2000" kern="1200" dirty="0" err="1" smtClean="0"/>
                        <a:t>métalliques</a:t>
                      </a:r>
                      <a:r>
                        <a:rPr lang="en-US" sz="2000" kern="1200" dirty="0" smtClean="0"/>
                        <a:t> </a:t>
                      </a:r>
                      <a:r>
                        <a:rPr lang="en-US" sz="2000" kern="1200" dirty="0" err="1" smtClean="0"/>
                        <a:t>oxidables</a:t>
                      </a:r>
                      <a:r>
                        <a:rPr lang="en-US" sz="2000" kern="1200" dirty="0" smtClean="0"/>
                        <a:t> &amp; </a:t>
                      </a:r>
                      <a:r>
                        <a:rPr lang="en-US" sz="2000" kern="1200" dirty="0" err="1" smtClean="0"/>
                        <a:t>acidifiables</a:t>
                      </a:r>
                      <a:endParaRPr lang="en-US" sz="2000" dirty="0"/>
                    </a:p>
                  </a:txBody>
                  <a:tcPr marL="120468" marR="120468" marT="60234" marB="60234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  </a:t>
                      </a:r>
                      <a:r>
                        <a:rPr lang="en-US" sz="2400" dirty="0" err="1" smtClean="0"/>
                        <a:t>Antimoine</a:t>
                      </a:r>
                      <a:r>
                        <a:rPr lang="en-US" sz="2400" dirty="0" smtClean="0"/>
                        <a:t> , Argent , </a:t>
                      </a:r>
                      <a:r>
                        <a:rPr lang="en-US" sz="2400" dirty="0" err="1" smtClean="0"/>
                        <a:t>Arfenic</a:t>
                      </a:r>
                      <a:r>
                        <a:rPr lang="en-US" sz="2400" dirty="0" smtClean="0"/>
                        <a:t> ,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/>
                        <a:t>   </a:t>
                      </a:r>
                      <a:r>
                        <a:rPr lang="en-US" sz="2400" dirty="0" err="1" smtClean="0"/>
                        <a:t>Bifmuth</a:t>
                      </a:r>
                      <a:r>
                        <a:rPr lang="en-US" sz="2400" dirty="0" smtClean="0"/>
                        <a:t> , </a:t>
                      </a:r>
                      <a:r>
                        <a:rPr lang="en-US" sz="2400" dirty="0" err="1" smtClean="0"/>
                        <a:t>Cobolt</a:t>
                      </a:r>
                      <a:r>
                        <a:rPr lang="en-US" sz="2400" dirty="0" smtClean="0"/>
                        <a:t> , </a:t>
                      </a:r>
                      <a:r>
                        <a:rPr lang="en-US" sz="2400" dirty="0" err="1" smtClean="0"/>
                        <a:t>Cuivre</a:t>
                      </a:r>
                      <a:r>
                        <a:rPr lang="en-US" sz="2400" dirty="0" smtClean="0"/>
                        <a:t> ,   </a:t>
                      </a:r>
                      <a:r>
                        <a:rPr lang="en-US" sz="2400" dirty="0" err="1" smtClean="0"/>
                        <a:t>Etain</a:t>
                      </a:r>
                      <a:r>
                        <a:rPr lang="en-US" sz="2400" dirty="0" smtClean="0"/>
                        <a:t>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/>
                        <a:t>  ,</a:t>
                      </a:r>
                      <a:r>
                        <a:rPr lang="en-US" sz="2400" dirty="0" err="1" smtClean="0"/>
                        <a:t>Fer</a:t>
                      </a:r>
                      <a:r>
                        <a:rPr lang="en-US" sz="2400" dirty="0" smtClean="0"/>
                        <a:t> , </a:t>
                      </a:r>
                      <a:r>
                        <a:rPr lang="en-US" sz="2400" dirty="0" err="1" smtClean="0"/>
                        <a:t>Manganèfe</a:t>
                      </a:r>
                      <a:r>
                        <a:rPr lang="en-US" sz="2400" dirty="0" smtClean="0"/>
                        <a:t> ,   </a:t>
                      </a:r>
                      <a:r>
                        <a:rPr lang="en-US" sz="2400" dirty="0" err="1" smtClean="0"/>
                        <a:t>Mercure</a:t>
                      </a:r>
                      <a:r>
                        <a:rPr lang="en-US" sz="2400" dirty="0" smtClean="0"/>
                        <a:t>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/>
                        <a:t>  ,</a:t>
                      </a:r>
                      <a:r>
                        <a:rPr lang="en-US" sz="2400" dirty="0" err="1" smtClean="0"/>
                        <a:t>Molybdène</a:t>
                      </a:r>
                      <a:r>
                        <a:rPr lang="en-US" sz="2400" dirty="0" smtClean="0"/>
                        <a:t> ,  Nickel,  Or ,  </a:t>
                      </a:r>
                      <a:r>
                        <a:rPr lang="en-US" sz="2400" dirty="0" err="1" smtClean="0"/>
                        <a:t>Platine</a:t>
                      </a:r>
                      <a:r>
                        <a:rPr lang="en-US" sz="2400" dirty="0" smtClean="0"/>
                        <a:t>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/>
                        <a:t>  ,</a:t>
                      </a:r>
                      <a:r>
                        <a:rPr lang="en-US" sz="2400" dirty="0" err="1" smtClean="0"/>
                        <a:t>Plomb</a:t>
                      </a:r>
                      <a:r>
                        <a:rPr lang="en-US" sz="2400" dirty="0" smtClean="0"/>
                        <a:t>, ,  </a:t>
                      </a:r>
                      <a:r>
                        <a:rPr lang="en-US" sz="2400" dirty="0" err="1" smtClean="0"/>
                        <a:t>Tungftène</a:t>
                      </a:r>
                      <a:r>
                        <a:rPr lang="en-US" sz="2400" dirty="0" smtClean="0"/>
                        <a:t> ,  Zinc 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SutonnyMJ"/>
                        <a:ea typeface="Times New Roman"/>
                        <a:cs typeface="Vrinda"/>
                      </a:endParaRPr>
                    </a:p>
                  </a:txBody>
                  <a:tcPr marL="0" marR="0" marT="0" marB="0" anchor="ctr"/>
                </a:tc>
              </a:tr>
              <a:tr h="652223">
                <a:tc>
                  <a:txBody>
                    <a:bodyPr/>
                    <a:lstStyle/>
                    <a:p>
                      <a:r>
                        <a:rPr lang="en-US" sz="2000" kern="1200" dirty="0" err="1" smtClean="0"/>
                        <a:t>Subftances</a:t>
                      </a:r>
                      <a:r>
                        <a:rPr lang="en-US" sz="2000" kern="1200" dirty="0" smtClean="0"/>
                        <a:t> </a:t>
                      </a:r>
                      <a:r>
                        <a:rPr lang="en-US" sz="2000" kern="1200" dirty="0" err="1" smtClean="0"/>
                        <a:t>fimples</a:t>
                      </a:r>
                      <a:r>
                        <a:rPr lang="en-US" sz="2000" kern="1200" dirty="0" smtClean="0"/>
                        <a:t> </a:t>
                      </a:r>
                      <a:r>
                        <a:rPr lang="en-US" sz="2000" kern="1200" dirty="0" err="1" smtClean="0"/>
                        <a:t>falifiables</a:t>
                      </a:r>
                      <a:r>
                        <a:rPr lang="en-US" sz="2000" kern="1200" dirty="0" smtClean="0"/>
                        <a:t> </a:t>
                      </a:r>
                      <a:r>
                        <a:rPr lang="en-US" sz="2000" kern="1200" dirty="0" err="1" smtClean="0"/>
                        <a:t>terreufes</a:t>
                      </a:r>
                      <a:endParaRPr lang="en-US" sz="2000" dirty="0"/>
                    </a:p>
                  </a:txBody>
                  <a:tcPr marL="120468" marR="120468" marT="60234" marB="60234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  </a:t>
                      </a:r>
                      <a:r>
                        <a:rPr lang="en-US" sz="2400" dirty="0" err="1" smtClean="0"/>
                        <a:t>Chaux</a:t>
                      </a:r>
                      <a:r>
                        <a:rPr lang="en-US" sz="2400" dirty="0" smtClean="0"/>
                        <a:t> , </a:t>
                      </a:r>
                      <a:r>
                        <a:rPr lang="en-US" sz="2400" dirty="0" err="1" smtClean="0"/>
                        <a:t>Magnéfie</a:t>
                      </a:r>
                      <a:r>
                        <a:rPr lang="en-US" sz="2400" dirty="0" smtClean="0"/>
                        <a:t> , </a:t>
                      </a:r>
                      <a:r>
                        <a:rPr lang="en-US" sz="2400" dirty="0" err="1" smtClean="0"/>
                        <a:t>Baryte</a:t>
                      </a:r>
                      <a:r>
                        <a:rPr lang="en-US" sz="240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  </a:t>
                      </a:r>
                      <a:r>
                        <a:rPr lang="en-US" sz="2400" dirty="0" err="1" smtClean="0"/>
                        <a:t>Alumine</a:t>
                      </a:r>
                      <a:r>
                        <a:rPr lang="en-US" sz="2400" dirty="0" smtClean="0"/>
                        <a:t> , </a:t>
                      </a:r>
                      <a:r>
                        <a:rPr lang="en-US" sz="2400" dirty="0" err="1" smtClean="0"/>
                        <a:t>Silice</a:t>
                      </a:r>
                      <a:endParaRPr lang="en-US" sz="2400" dirty="0">
                        <a:solidFill>
                          <a:schemeClr val="tx1"/>
                        </a:solidFill>
                        <a:latin typeface="SutonnyMJ"/>
                        <a:ea typeface="Times New Roman"/>
                        <a:cs typeface="Vrinda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4" name="Frame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106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0" y="381000"/>
            <a:ext cx="466345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ফরাসি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ভাষায়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তালিকাটি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নিম্নরূপ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49382" y="1600200"/>
          <a:ext cx="8686799" cy="464298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447800"/>
                <a:gridCol w="2438400"/>
                <a:gridCol w="2362200"/>
                <a:gridCol w="2438399"/>
              </a:tblGrid>
              <a:tr h="406260">
                <a:tc>
                  <a:txBody>
                    <a:bodyPr/>
                    <a:lstStyle/>
                    <a:p>
                      <a:r>
                        <a:rPr lang="en-US" sz="2400" b="0" baseline="0" dirty="0" smtClean="0">
                          <a:latin typeface="NikoshBAN" pitchFamily="2" charset="0"/>
                          <a:cs typeface="NikoshBAN" pitchFamily="2" charset="0"/>
                        </a:rPr>
                        <a:t>    </a:t>
                      </a:r>
                      <a:r>
                        <a:rPr lang="en-US" sz="2800" b="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প্রবাহী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96450" marR="96450" marT="48225" marB="48225"/>
                </a:tc>
                <a:tc>
                  <a:txBody>
                    <a:bodyPr/>
                    <a:lstStyle/>
                    <a:p>
                      <a:r>
                        <a:rPr lang="en-US" sz="1900" dirty="0" smtClean="0">
                          <a:latin typeface="NikoshBAN" pitchFamily="2" charset="0"/>
                          <a:cs typeface="NikoshBAN" pitchFamily="2" charset="0"/>
                        </a:rPr>
                        <a:t>      </a:t>
                      </a:r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অধাতু</a:t>
                      </a:r>
                      <a:r>
                        <a:rPr lang="en-US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জাতীয়</a:t>
                      </a:r>
                      <a:r>
                        <a:rPr lang="en-US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96450" marR="96450" marT="48225" marB="482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>
                          <a:latin typeface="NikoshBAN" pitchFamily="2" charset="0"/>
                          <a:cs typeface="NikoshBAN" pitchFamily="2" charset="0"/>
                        </a:rPr>
                        <a:t>    </a:t>
                      </a:r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ধাতু</a:t>
                      </a:r>
                      <a:r>
                        <a:rPr lang="en-US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জাতীয়</a:t>
                      </a:r>
                      <a:r>
                        <a:rPr lang="en-US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0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96450" marR="96450" marT="48225" marB="48225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         </a:t>
                      </a:r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খনিজ</a:t>
                      </a:r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000" dirty="0"/>
                    </a:p>
                  </a:txBody>
                  <a:tcPr marL="96450" marR="96450" marT="48225" marB="48225"/>
                </a:tc>
              </a:tr>
              <a:tr h="39116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Light,</a:t>
                      </a:r>
                    </a:p>
                    <a:p>
                      <a:r>
                        <a:rPr lang="en-US" sz="2400" dirty="0" smtClean="0"/>
                        <a:t> Heat, </a:t>
                      </a:r>
                    </a:p>
                    <a:p>
                      <a:r>
                        <a:rPr lang="en-US" sz="2400" dirty="0" smtClean="0"/>
                        <a:t>Oxygen, </a:t>
                      </a:r>
                    </a:p>
                    <a:p>
                      <a:r>
                        <a:rPr lang="en-US" sz="2400" dirty="0" smtClean="0"/>
                        <a:t>Nitrogen, Hydrogen 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450" marR="96450" marT="48225" marB="48225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Sulfur</a:t>
                      </a:r>
                    </a:p>
                    <a:p>
                      <a:r>
                        <a:rPr lang="en-US" sz="2400" dirty="0" smtClean="0"/>
                        <a:t>Phosphorus</a:t>
                      </a:r>
                    </a:p>
                    <a:p>
                      <a:r>
                        <a:rPr lang="en-US" sz="2400" dirty="0" smtClean="0"/>
                        <a:t>Carbon</a:t>
                      </a:r>
                    </a:p>
                    <a:p>
                      <a:r>
                        <a:rPr lang="en-US" sz="2400" dirty="0" smtClean="0"/>
                        <a:t>Hydrochloric  Acid</a:t>
                      </a:r>
                    </a:p>
                    <a:p>
                      <a:r>
                        <a:rPr lang="en-US" sz="2400" dirty="0" smtClean="0"/>
                        <a:t>Hydrofluoric  Acid</a:t>
                      </a:r>
                    </a:p>
                    <a:p>
                      <a:r>
                        <a:rPr lang="en-US" sz="2400" dirty="0" smtClean="0"/>
                        <a:t>Boric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Acid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450" marR="96450" marT="48225" marB="48225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Antimony</a:t>
                      </a:r>
                    </a:p>
                    <a:p>
                      <a:r>
                        <a:rPr lang="en-US" sz="2400" dirty="0" smtClean="0"/>
                        <a:t>Arsenic</a:t>
                      </a:r>
                    </a:p>
                    <a:p>
                      <a:r>
                        <a:rPr lang="en-US" sz="2400" dirty="0" smtClean="0"/>
                        <a:t>Silver,      Bismuth</a:t>
                      </a:r>
                    </a:p>
                    <a:p>
                      <a:r>
                        <a:rPr lang="en-US" sz="2400" dirty="0" smtClean="0"/>
                        <a:t>Cobalt,    Copper</a:t>
                      </a:r>
                    </a:p>
                    <a:p>
                      <a:r>
                        <a:rPr lang="en-US" sz="2400" dirty="0" smtClean="0"/>
                        <a:t>Tin,        Iron</a:t>
                      </a:r>
                    </a:p>
                    <a:p>
                      <a:r>
                        <a:rPr lang="en-US" sz="2400" dirty="0" smtClean="0"/>
                        <a:t>Manganese</a:t>
                      </a:r>
                    </a:p>
                    <a:p>
                      <a:r>
                        <a:rPr lang="en-US" sz="2400" dirty="0" smtClean="0"/>
                        <a:t>Mercury</a:t>
                      </a:r>
                    </a:p>
                    <a:p>
                      <a:r>
                        <a:rPr lang="en-US" sz="2400" dirty="0" smtClean="0"/>
                        <a:t>Molybdenum</a:t>
                      </a:r>
                    </a:p>
                    <a:p>
                      <a:r>
                        <a:rPr lang="en-US" sz="2400" dirty="0" smtClean="0"/>
                        <a:t>Nickel, Gold</a:t>
                      </a:r>
                    </a:p>
                    <a:p>
                      <a:r>
                        <a:rPr lang="en-US" sz="2400" dirty="0" smtClean="0"/>
                        <a:t>Platinum,    Lead,</a:t>
                      </a:r>
                      <a:r>
                        <a:rPr lang="en-US" sz="2400" baseline="0" dirty="0" smtClean="0"/>
                        <a:t>       </a:t>
                      </a:r>
                      <a:r>
                        <a:rPr lang="en-US" sz="2400" dirty="0" smtClean="0"/>
                        <a:t>Zinc,      Tungsten</a:t>
                      </a:r>
                    </a:p>
                  </a:txBody>
                  <a:tcPr marL="96450" marR="96450" marT="48225" marB="48225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Calcium</a:t>
                      </a:r>
                      <a:r>
                        <a:rPr lang="en-US" sz="2400" baseline="0" dirty="0" smtClean="0"/>
                        <a:t> Oxide</a:t>
                      </a:r>
                      <a:endParaRPr lang="en-US" sz="2400" dirty="0" smtClean="0"/>
                    </a:p>
                    <a:p>
                      <a:r>
                        <a:rPr lang="en-US" sz="2300" dirty="0" smtClean="0"/>
                        <a:t>Magnesium  Oxide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Barium Oxide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Aluminum Oxide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Silicon dioxide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 marL="96450" marR="96450" marT="48225" marB="48225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86000" y="496669"/>
            <a:ext cx="4875053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ইংরেজি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ভাষায়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তালিকাটি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নিম্নরূপ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rame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106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3587" y="370582"/>
            <a:ext cx="6668813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কিন্তু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আবিষ্কৃত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রাসায়নিক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পদার্থকে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তালিকাভূক্তির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দিতে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পারেনি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671</Words>
  <Application>Microsoft Office PowerPoint</Application>
  <PresentationFormat>On-screen Show (4:3)</PresentationFormat>
  <Paragraphs>135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bcc123</dc:creator>
  <cp:lastModifiedBy>USER</cp:lastModifiedBy>
  <cp:revision>216</cp:revision>
  <dcterms:created xsi:type="dcterms:W3CDTF">2013-06-17T02:29:30Z</dcterms:created>
  <dcterms:modified xsi:type="dcterms:W3CDTF">2013-06-20T10:01:10Z</dcterms:modified>
</cp:coreProperties>
</file>